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
      <p:font typeface="Average"/>
      <p:regular r:id="rId31"/>
    </p:embeddedFont>
    <p:embeddedFont>
      <p:font typeface="Livv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Livvic-bold.fntdata"/><Relationship Id="rId10" Type="http://schemas.openxmlformats.org/officeDocument/2006/relationships/slide" Target="slides/slide5.xml"/><Relationship Id="rId32" Type="http://schemas.openxmlformats.org/officeDocument/2006/relationships/font" Target="fonts/Livvic-regular.fntdata"/><Relationship Id="rId13" Type="http://schemas.openxmlformats.org/officeDocument/2006/relationships/slide" Target="slides/slide8.xml"/><Relationship Id="rId35" Type="http://schemas.openxmlformats.org/officeDocument/2006/relationships/font" Target="fonts/Livvic-boldItalic.fntdata"/><Relationship Id="rId12" Type="http://schemas.openxmlformats.org/officeDocument/2006/relationships/slide" Target="slides/slide7.xml"/><Relationship Id="rId34" Type="http://schemas.openxmlformats.org/officeDocument/2006/relationships/font" Target="fonts/Livvic-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6e58c9f5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6e58c9f5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6e58c9f5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6e58c9f5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6e58c9f5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6e58c9f5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6e58c9f5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6e58c9f5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6e58c9f5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6e58c9f5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6e58c9f5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6e58c9f5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6e58c9f5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6e58c9f5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6e58c9f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6e58c9f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6e58c9f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6e58c9f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6e58c9f5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6e58c9f5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6e58c9f5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6e58c9f5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6e58c9f5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6e58c9f5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6.jpg"/><Relationship Id="rId5" Type="http://schemas.openxmlformats.org/officeDocument/2006/relationships/image" Target="../media/image11.jpg"/><Relationship Id="rId6" Type="http://schemas.openxmlformats.org/officeDocument/2006/relationships/image" Target="../media/image9.jpg"/><Relationship Id="rId7"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3.jpg"/><Relationship Id="rId5"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freepik.com" TargetMode="External"/><Relationship Id="rId4" Type="http://schemas.openxmlformats.org/officeDocument/2006/relationships/hyperlink" Target="http://www.dribbble.com" TargetMode="External"/><Relationship Id="rId5" Type="http://schemas.openxmlformats.org/officeDocument/2006/relationships/hyperlink" Target="http://www.stackoverflow.com" TargetMode="External"/><Relationship Id="rId6" Type="http://schemas.openxmlformats.org/officeDocument/2006/relationships/hyperlink" Target="http://www.flutter.dev"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20.jpg"/><Relationship Id="rId6" Type="http://schemas.openxmlformats.org/officeDocument/2006/relationships/image" Target="../media/image19.jpg"/><Relationship Id="rId7"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MINI Project - II</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CookiT -- Cooking Recipes Viewing and Sharing Platform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 DFD Level 0</a:t>
            </a:r>
            <a:endParaRPr/>
          </a:p>
        </p:txBody>
      </p:sp>
      <p:pic>
        <p:nvPicPr>
          <p:cNvPr id="297" name="Google Shape;297;p26"/>
          <p:cNvPicPr preferRelativeResize="0"/>
          <p:nvPr/>
        </p:nvPicPr>
        <p:blipFill>
          <a:blip r:embed="rId3">
            <a:alphaModFix/>
          </a:blip>
          <a:stretch>
            <a:fillRect/>
          </a:stretch>
        </p:blipFill>
        <p:spPr>
          <a:xfrm>
            <a:off x="152400" y="1381325"/>
            <a:ext cx="8888023" cy="3829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27"/>
          <p:cNvPicPr preferRelativeResize="0"/>
          <p:nvPr/>
        </p:nvPicPr>
        <p:blipFill>
          <a:blip r:embed="rId3">
            <a:alphaModFix/>
          </a:blip>
          <a:stretch>
            <a:fillRect/>
          </a:stretch>
        </p:blipFill>
        <p:spPr>
          <a:xfrm>
            <a:off x="1313950" y="675275"/>
            <a:ext cx="2061749" cy="4468224"/>
          </a:xfrm>
          <a:prstGeom prst="rect">
            <a:avLst/>
          </a:prstGeom>
          <a:noFill/>
          <a:ln>
            <a:noFill/>
          </a:ln>
        </p:spPr>
      </p:pic>
      <p:pic>
        <p:nvPicPr>
          <p:cNvPr id="303" name="Google Shape;303;p27"/>
          <p:cNvPicPr preferRelativeResize="0"/>
          <p:nvPr/>
        </p:nvPicPr>
        <p:blipFill>
          <a:blip r:embed="rId4">
            <a:alphaModFix/>
          </a:blip>
          <a:stretch>
            <a:fillRect/>
          </a:stretch>
        </p:blipFill>
        <p:spPr>
          <a:xfrm>
            <a:off x="3851450" y="675282"/>
            <a:ext cx="2061749" cy="4468219"/>
          </a:xfrm>
          <a:prstGeom prst="rect">
            <a:avLst/>
          </a:prstGeom>
          <a:noFill/>
          <a:ln>
            <a:noFill/>
          </a:ln>
        </p:spPr>
      </p:pic>
      <p:pic>
        <p:nvPicPr>
          <p:cNvPr id="304" name="Google Shape;304;p27"/>
          <p:cNvPicPr preferRelativeResize="0"/>
          <p:nvPr/>
        </p:nvPicPr>
        <p:blipFill>
          <a:blip r:embed="rId5">
            <a:alphaModFix/>
          </a:blip>
          <a:stretch>
            <a:fillRect/>
          </a:stretch>
        </p:blipFill>
        <p:spPr>
          <a:xfrm>
            <a:off x="6465150" y="675282"/>
            <a:ext cx="2061749" cy="44682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 Screenshots</a:t>
            </a:r>
            <a:endParaRPr/>
          </a:p>
        </p:txBody>
      </p:sp>
      <p:pic>
        <p:nvPicPr>
          <p:cNvPr id="310" name="Google Shape;310;p28"/>
          <p:cNvPicPr preferRelativeResize="0"/>
          <p:nvPr/>
        </p:nvPicPr>
        <p:blipFill>
          <a:blip r:embed="rId3">
            <a:alphaModFix/>
          </a:blip>
          <a:stretch>
            <a:fillRect/>
          </a:stretch>
        </p:blipFill>
        <p:spPr>
          <a:xfrm>
            <a:off x="1464926" y="1134275"/>
            <a:ext cx="1769399" cy="4009226"/>
          </a:xfrm>
          <a:prstGeom prst="rect">
            <a:avLst/>
          </a:prstGeom>
          <a:noFill/>
          <a:ln>
            <a:noFill/>
          </a:ln>
        </p:spPr>
      </p:pic>
      <p:pic>
        <p:nvPicPr>
          <p:cNvPr id="311" name="Google Shape;311;p28"/>
          <p:cNvPicPr preferRelativeResize="0"/>
          <p:nvPr/>
        </p:nvPicPr>
        <p:blipFill>
          <a:blip r:embed="rId4">
            <a:alphaModFix/>
          </a:blip>
          <a:stretch>
            <a:fillRect/>
          </a:stretch>
        </p:blipFill>
        <p:spPr>
          <a:xfrm>
            <a:off x="1464926" y="1134275"/>
            <a:ext cx="1769399" cy="4009226"/>
          </a:xfrm>
          <a:prstGeom prst="rect">
            <a:avLst/>
          </a:prstGeom>
          <a:noFill/>
          <a:ln>
            <a:noFill/>
          </a:ln>
        </p:spPr>
      </p:pic>
      <p:pic>
        <p:nvPicPr>
          <p:cNvPr id="312" name="Google Shape;312;p28"/>
          <p:cNvPicPr preferRelativeResize="0"/>
          <p:nvPr/>
        </p:nvPicPr>
        <p:blipFill>
          <a:blip r:embed="rId5">
            <a:alphaModFix/>
          </a:blip>
          <a:stretch>
            <a:fillRect/>
          </a:stretch>
        </p:blipFill>
        <p:spPr>
          <a:xfrm>
            <a:off x="1464926" y="1134275"/>
            <a:ext cx="1769399" cy="4009226"/>
          </a:xfrm>
          <a:prstGeom prst="rect">
            <a:avLst/>
          </a:prstGeom>
          <a:noFill/>
          <a:ln>
            <a:noFill/>
          </a:ln>
        </p:spPr>
      </p:pic>
      <p:pic>
        <p:nvPicPr>
          <p:cNvPr id="313" name="Google Shape;313;p28"/>
          <p:cNvPicPr preferRelativeResize="0"/>
          <p:nvPr/>
        </p:nvPicPr>
        <p:blipFill>
          <a:blip r:embed="rId6">
            <a:alphaModFix/>
          </a:blip>
          <a:stretch>
            <a:fillRect/>
          </a:stretch>
        </p:blipFill>
        <p:spPr>
          <a:xfrm>
            <a:off x="3832510" y="1134275"/>
            <a:ext cx="1849965" cy="4009226"/>
          </a:xfrm>
          <a:prstGeom prst="rect">
            <a:avLst/>
          </a:prstGeom>
          <a:noFill/>
          <a:ln>
            <a:noFill/>
          </a:ln>
        </p:spPr>
      </p:pic>
      <p:pic>
        <p:nvPicPr>
          <p:cNvPr id="314" name="Google Shape;314;p28"/>
          <p:cNvPicPr preferRelativeResize="0"/>
          <p:nvPr/>
        </p:nvPicPr>
        <p:blipFill>
          <a:blip r:embed="rId7">
            <a:alphaModFix/>
          </a:blip>
          <a:stretch>
            <a:fillRect/>
          </a:stretch>
        </p:blipFill>
        <p:spPr>
          <a:xfrm>
            <a:off x="6347099" y="1134253"/>
            <a:ext cx="1849975" cy="40092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29"/>
          <p:cNvPicPr preferRelativeResize="0"/>
          <p:nvPr/>
        </p:nvPicPr>
        <p:blipFill>
          <a:blip r:embed="rId3">
            <a:alphaModFix/>
          </a:blip>
          <a:stretch>
            <a:fillRect/>
          </a:stretch>
        </p:blipFill>
        <p:spPr>
          <a:xfrm>
            <a:off x="1161475" y="763675"/>
            <a:ext cx="2020975" cy="4379827"/>
          </a:xfrm>
          <a:prstGeom prst="rect">
            <a:avLst/>
          </a:prstGeom>
          <a:noFill/>
          <a:ln>
            <a:noFill/>
          </a:ln>
        </p:spPr>
      </p:pic>
      <p:pic>
        <p:nvPicPr>
          <p:cNvPr id="320" name="Google Shape;320;p29"/>
          <p:cNvPicPr preferRelativeResize="0"/>
          <p:nvPr/>
        </p:nvPicPr>
        <p:blipFill>
          <a:blip r:embed="rId4">
            <a:alphaModFix/>
          </a:blip>
          <a:stretch>
            <a:fillRect/>
          </a:stretch>
        </p:blipFill>
        <p:spPr>
          <a:xfrm>
            <a:off x="6370225" y="766075"/>
            <a:ext cx="2020975" cy="4379853"/>
          </a:xfrm>
          <a:prstGeom prst="rect">
            <a:avLst/>
          </a:prstGeom>
          <a:noFill/>
          <a:ln>
            <a:noFill/>
          </a:ln>
        </p:spPr>
      </p:pic>
      <p:pic>
        <p:nvPicPr>
          <p:cNvPr id="321" name="Google Shape;321;p29"/>
          <p:cNvPicPr preferRelativeResize="0"/>
          <p:nvPr/>
        </p:nvPicPr>
        <p:blipFill>
          <a:blip r:embed="rId5">
            <a:alphaModFix/>
          </a:blip>
          <a:stretch>
            <a:fillRect/>
          </a:stretch>
        </p:blipFill>
        <p:spPr>
          <a:xfrm>
            <a:off x="3712301" y="763650"/>
            <a:ext cx="2020975" cy="43798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0"/>
          <p:cNvPicPr preferRelativeResize="0"/>
          <p:nvPr/>
        </p:nvPicPr>
        <p:blipFill>
          <a:blip r:embed="rId3">
            <a:alphaModFix/>
          </a:blip>
          <a:stretch>
            <a:fillRect/>
          </a:stretch>
        </p:blipFill>
        <p:spPr>
          <a:xfrm>
            <a:off x="1516100" y="1662100"/>
            <a:ext cx="3394051" cy="2139523"/>
          </a:xfrm>
          <a:prstGeom prst="rect">
            <a:avLst/>
          </a:prstGeom>
          <a:noFill/>
          <a:ln>
            <a:noFill/>
          </a:ln>
        </p:spPr>
      </p:pic>
      <p:pic>
        <p:nvPicPr>
          <p:cNvPr id="327" name="Google Shape;327;p30"/>
          <p:cNvPicPr preferRelativeResize="0"/>
          <p:nvPr/>
        </p:nvPicPr>
        <p:blipFill>
          <a:blip r:embed="rId4">
            <a:alphaModFix/>
          </a:blip>
          <a:stretch>
            <a:fillRect/>
          </a:stretch>
        </p:blipFill>
        <p:spPr>
          <a:xfrm>
            <a:off x="5394350" y="3234350"/>
            <a:ext cx="3394056" cy="1909151"/>
          </a:xfrm>
          <a:prstGeom prst="rect">
            <a:avLst/>
          </a:prstGeom>
          <a:noFill/>
          <a:ln>
            <a:noFill/>
          </a:ln>
        </p:spPr>
      </p:pic>
      <p:pic>
        <p:nvPicPr>
          <p:cNvPr id="328" name="Google Shape;328;p30"/>
          <p:cNvPicPr preferRelativeResize="0"/>
          <p:nvPr/>
        </p:nvPicPr>
        <p:blipFill>
          <a:blip r:embed="rId5">
            <a:alphaModFix/>
          </a:blip>
          <a:stretch>
            <a:fillRect/>
          </a:stretch>
        </p:blipFill>
        <p:spPr>
          <a:xfrm>
            <a:off x="5402001" y="0"/>
            <a:ext cx="3378749" cy="1900546"/>
          </a:xfrm>
          <a:prstGeom prst="rect">
            <a:avLst/>
          </a:prstGeom>
          <a:noFill/>
          <a:ln>
            <a:noFill/>
          </a:ln>
        </p:spPr>
      </p:pic>
      <p:sp>
        <p:nvSpPr>
          <p:cNvPr id="329" name="Google Shape;329;p30"/>
          <p:cNvSpPr txBox="1"/>
          <p:nvPr/>
        </p:nvSpPr>
        <p:spPr>
          <a:xfrm>
            <a:off x="5648875" y="2100075"/>
            <a:ext cx="3132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800">
                <a:solidFill>
                  <a:schemeClr val="lt1"/>
                </a:solidFill>
                <a:latin typeface="Livvic"/>
                <a:ea typeface="Livvic"/>
                <a:cs typeface="Livvic"/>
                <a:sym typeface="Livvic"/>
              </a:rPr>
              <a:t>Coding Part</a:t>
            </a:r>
            <a:endParaRPr sz="3800">
              <a:solidFill>
                <a:schemeClr val="lt1"/>
              </a:solidFill>
              <a:latin typeface="Livvic"/>
              <a:ea typeface="Livvic"/>
              <a:cs typeface="Livvic"/>
              <a:sym typeface="Livv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35" name="Google Shape;335;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latin typeface="Livvic"/>
                <a:ea typeface="Livvic"/>
                <a:cs typeface="Livvic"/>
                <a:sym typeface="Livvic"/>
              </a:rPr>
              <a:t>In the conclusion, we can say that we learned a lot during our working period on this project. We got to know a lot of things that we didn’t know before working on this project. This project has some technologies that are good to try your hands on. The final platform that is ready to be used by the users is having a friendly environment where one can easily add the recipes, can delete them, the viewer can see them, and in a future comment over the recipes, they can also follow the content creator and a lot more features are to be there over the platform. Overall the platform is best suitable to be used in daily lives and surely will be a good preferable one in future.</a:t>
            </a:r>
            <a:endParaRPr sz="1500">
              <a:latin typeface="Livvic"/>
              <a:ea typeface="Livvic"/>
              <a:cs typeface="Livvic"/>
              <a:sym typeface="Livv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41" name="Google Shape;341;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Livvic"/>
              <a:buAutoNum type="arabicPeriod"/>
            </a:pPr>
            <a:r>
              <a:rPr lang="en-GB" sz="1500" u="sng">
                <a:latin typeface="Livvic"/>
                <a:ea typeface="Livvic"/>
                <a:cs typeface="Livvic"/>
                <a:sym typeface="Livvic"/>
                <a:hlinkClick r:id="rId3"/>
              </a:rPr>
              <a:t>www.freepik.com</a:t>
            </a:r>
            <a:endParaRPr sz="1500">
              <a:latin typeface="Livvic"/>
              <a:ea typeface="Livvic"/>
              <a:cs typeface="Livvic"/>
              <a:sym typeface="Livvic"/>
            </a:endParaRPr>
          </a:p>
          <a:p>
            <a:pPr indent="-323850" lvl="0" marL="457200" rtl="0" algn="l">
              <a:lnSpc>
                <a:spcPct val="115000"/>
              </a:lnSpc>
              <a:spcBef>
                <a:spcPts val="0"/>
              </a:spcBef>
              <a:spcAft>
                <a:spcPts val="0"/>
              </a:spcAft>
              <a:buSzPts val="1500"/>
              <a:buFont typeface="Livvic"/>
              <a:buAutoNum type="arabicPeriod"/>
            </a:pPr>
            <a:r>
              <a:rPr lang="en-GB" sz="1500" u="sng">
                <a:latin typeface="Livvic"/>
                <a:ea typeface="Livvic"/>
                <a:cs typeface="Livvic"/>
                <a:sym typeface="Livvic"/>
                <a:hlinkClick r:id="rId4"/>
              </a:rPr>
              <a:t>www.dribbble.com</a:t>
            </a:r>
            <a:endParaRPr sz="1500">
              <a:latin typeface="Livvic"/>
              <a:ea typeface="Livvic"/>
              <a:cs typeface="Livvic"/>
              <a:sym typeface="Livvic"/>
            </a:endParaRPr>
          </a:p>
          <a:p>
            <a:pPr indent="-323850" lvl="0" marL="457200" rtl="0" algn="l">
              <a:lnSpc>
                <a:spcPct val="115000"/>
              </a:lnSpc>
              <a:spcBef>
                <a:spcPts val="0"/>
              </a:spcBef>
              <a:spcAft>
                <a:spcPts val="0"/>
              </a:spcAft>
              <a:buSzPts val="1500"/>
              <a:buFont typeface="Livvic"/>
              <a:buAutoNum type="arabicPeriod"/>
            </a:pPr>
            <a:r>
              <a:rPr lang="en-GB" sz="1500" u="sng">
                <a:latin typeface="Livvic"/>
                <a:ea typeface="Livvic"/>
                <a:cs typeface="Livvic"/>
                <a:sym typeface="Livvic"/>
                <a:hlinkClick r:id="rId5"/>
              </a:rPr>
              <a:t>www.stackoverflow.com</a:t>
            </a:r>
            <a:endParaRPr sz="1500">
              <a:latin typeface="Livvic"/>
              <a:ea typeface="Livvic"/>
              <a:cs typeface="Livvic"/>
              <a:sym typeface="Livvic"/>
            </a:endParaRPr>
          </a:p>
          <a:p>
            <a:pPr indent="-323850" lvl="0" marL="457200" rtl="0" algn="l">
              <a:lnSpc>
                <a:spcPct val="115000"/>
              </a:lnSpc>
              <a:spcBef>
                <a:spcPts val="0"/>
              </a:spcBef>
              <a:spcAft>
                <a:spcPts val="0"/>
              </a:spcAft>
              <a:buSzPts val="1500"/>
              <a:buFont typeface="Livvic"/>
              <a:buAutoNum type="arabicPeriod"/>
            </a:pPr>
            <a:r>
              <a:rPr lang="en-GB" sz="1500" u="sng">
                <a:latin typeface="Livvic"/>
                <a:ea typeface="Livvic"/>
                <a:cs typeface="Livvic"/>
                <a:sym typeface="Livvic"/>
                <a:hlinkClick r:id="rId6"/>
              </a:rPr>
              <a:t>www.flutter.dev</a:t>
            </a:r>
            <a:endParaRPr sz="1400">
              <a:latin typeface="Livvic"/>
              <a:ea typeface="Livvic"/>
              <a:cs typeface="Livvic"/>
              <a:sym typeface="Livv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47" name="Google Shape;347;p33"/>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Feel free to ask any due questions. </a:t>
            </a:r>
            <a:endParaRPr/>
          </a:p>
        </p:txBody>
      </p:sp>
      <p:grpSp>
        <p:nvGrpSpPr>
          <p:cNvPr id="348" name="Google Shape;348;p33"/>
          <p:cNvGrpSpPr/>
          <p:nvPr/>
        </p:nvGrpSpPr>
        <p:grpSpPr>
          <a:xfrm>
            <a:off x="4066820" y="1553491"/>
            <a:ext cx="3159984" cy="2439109"/>
            <a:chOff x="3553042" y="1657806"/>
            <a:chExt cx="3461100" cy="2671532"/>
          </a:xfrm>
        </p:grpSpPr>
        <p:sp>
          <p:nvSpPr>
            <p:cNvPr id="349" name="Google Shape;349;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7" name="Google Shape;357;p33"/>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58" name="Google Shape;358;p3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3"/>
          <p:cNvGrpSpPr/>
          <p:nvPr/>
        </p:nvGrpSpPr>
        <p:grpSpPr>
          <a:xfrm>
            <a:off x="6762480" y="2546254"/>
            <a:ext cx="1024386" cy="1522884"/>
            <a:chOff x="6505573" y="2745170"/>
            <a:chExt cx="1122000" cy="1668000"/>
          </a:xfrm>
        </p:grpSpPr>
        <p:sp>
          <p:nvSpPr>
            <p:cNvPr id="360" name="Google Shape;360;p3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4" name="Google Shape;364;p33"/>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65" name="Google Shape;365;p33"/>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3"/>
          <p:cNvGrpSpPr/>
          <p:nvPr/>
        </p:nvGrpSpPr>
        <p:grpSpPr>
          <a:xfrm>
            <a:off x="6405845" y="3121897"/>
            <a:ext cx="520684" cy="1036470"/>
            <a:chOff x="9543736" y="4486132"/>
            <a:chExt cx="570300" cy="1135235"/>
          </a:xfrm>
        </p:grpSpPr>
        <p:sp>
          <p:nvSpPr>
            <p:cNvPr id="367" name="Google Shape;367;p3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1" name="Google Shape;371;p33"/>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72" name="Google Shape;372;p33"/>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3"/>
          <p:cNvGrpSpPr/>
          <p:nvPr/>
        </p:nvGrpSpPr>
        <p:grpSpPr>
          <a:xfrm>
            <a:off x="7564804" y="3443361"/>
            <a:ext cx="455496" cy="692277"/>
            <a:chOff x="7384375" y="3728000"/>
            <a:chExt cx="498900" cy="758244"/>
          </a:xfrm>
        </p:grpSpPr>
        <p:sp>
          <p:nvSpPr>
            <p:cNvPr id="374" name="Google Shape;374;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3"/>
          <p:cNvGrpSpPr/>
          <p:nvPr/>
        </p:nvGrpSpPr>
        <p:grpSpPr>
          <a:xfrm>
            <a:off x="7564836" y="3561758"/>
            <a:ext cx="478081" cy="462776"/>
            <a:chOff x="7384385" y="3857442"/>
            <a:chExt cx="523637" cy="506874"/>
          </a:xfrm>
        </p:grpSpPr>
        <p:sp>
          <p:nvSpPr>
            <p:cNvPr id="379" name="Google Shape;379;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3"/>
            <p:cNvGrpSpPr/>
            <p:nvPr/>
          </p:nvGrpSpPr>
          <p:grpSpPr>
            <a:xfrm>
              <a:off x="7384385" y="3857442"/>
              <a:ext cx="523637" cy="498900"/>
              <a:chOff x="7384385" y="3857442"/>
              <a:chExt cx="523637" cy="498900"/>
            </a:xfrm>
          </p:grpSpPr>
          <p:sp>
            <p:nvSpPr>
              <p:cNvPr id="381" name="Google Shape;381;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83" name="Google Shape;383;p33"/>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84" name="Google Shape;384;p33"/>
          <p:cNvGrpSpPr/>
          <p:nvPr/>
        </p:nvGrpSpPr>
        <p:grpSpPr>
          <a:xfrm>
            <a:off x="8110843" y="3443361"/>
            <a:ext cx="435785" cy="692277"/>
            <a:chOff x="7982421" y="3727763"/>
            <a:chExt cx="477311" cy="758244"/>
          </a:xfrm>
        </p:grpSpPr>
        <p:sp>
          <p:nvSpPr>
            <p:cNvPr id="385" name="Google Shape;385;p3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93" name="Google Shape;393;p33"/>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8278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17927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Introduction</a:t>
            </a:r>
            <a:endParaRPr sz="1800">
              <a:solidFill>
                <a:srgbClr val="FFFFFF"/>
              </a:solidFill>
              <a:latin typeface="Average"/>
              <a:ea typeface="Average"/>
              <a:cs typeface="Average"/>
              <a:sym typeface="Average"/>
            </a:endParaRPr>
          </a:p>
        </p:txBody>
      </p:sp>
      <p:sp>
        <p:nvSpPr>
          <p:cNvPr id="236" name="Google Shape;236;p18"/>
          <p:cNvSpPr txBox="1"/>
          <p:nvPr/>
        </p:nvSpPr>
        <p:spPr>
          <a:xfrm>
            <a:off x="1294301" y="21182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Abstract</a:t>
            </a:r>
            <a:endParaRPr>
              <a:solidFill>
                <a:schemeClr val="lt1"/>
              </a:solidFill>
              <a:latin typeface="Montserrat"/>
              <a:ea typeface="Montserrat"/>
              <a:cs typeface="Montserrat"/>
              <a:sym typeface="Montserrat"/>
            </a:endParaRPr>
          </a:p>
        </p:txBody>
      </p:sp>
      <p:sp>
        <p:nvSpPr>
          <p:cNvPr id="237" name="Google Shape;237;p18"/>
          <p:cNvSpPr txBox="1"/>
          <p:nvPr/>
        </p:nvSpPr>
        <p:spPr>
          <a:xfrm>
            <a:off x="1294301" y="24437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Objective</a:t>
            </a:r>
            <a:endParaRPr>
              <a:solidFill>
                <a:schemeClr val="lt1"/>
              </a:solidFill>
              <a:latin typeface="Montserrat"/>
              <a:ea typeface="Montserrat"/>
              <a:cs typeface="Montserrat"/>
              <a:sym typeface="Montserrat"/>
            </a:endParaRPr>
          </a:p>
        </p:txBody>
      </p:sp>
      <p:sp>
        <p:nvSpPr>
          <p:cNvPr id="238" name="Google Shape;238;p18"/>
          <p:cNvSpPr txBox="1"/>
          <p:nvPr/>
        </p:nvSpPr>
        <p:spPr>
          <a:xfrm>
            <a:off x="1294301" y="27692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Team Members</a:t>
            </a:r>
            <a:endParaRPr sz="1800">
              <a:solidFill>
                <a:schemeClr val="lt1"/>
              </a:solidFill>
              <a:latin typeface="Average"/>
              <a:ea typeface="Average"/>
              <a:cs typeface="Average"/>
              <a:sym typeface="Average"/>
            </a:endParaRPr>
          </a:p>
        </p:txBody>
      </p:sp>
      <p:sp>
        <p:nvSpPr>
          <p:cNvPr id="239" name="Google Shape;239;p18"/>
          <p:cNvSpPr txBox="1"/>
          <p:nvPr/>
        </p:nvSpPr>
        <p:spPr>
          <a:xfrm>
            <a:off x="1294301" y="30947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Acknowledgement</a:t>
            </a:r>
            <a:endParaRPr sz="1800">
              <a:solidFill>
                <a:schemeClr val="lt1"/>
              </a:solidFill>
              <a:latin typeface="Average"/>
              <a:ea typeface="Average"/>
              <a:cs typeface="Average"/>
              <a:sym typeface="Average"/>
            </a:endParaRPr>
          </a:p>
        </p:txBody>
      </p:sp>
      <p:sp>
        <p:nvSpPr>
          <p:cNvPr id="240" name="Google Shape;240;p18"/>
          <p:cNvSpPr txBox="1"/>
          <p:nvPr/>
        </p:nvSpPr>
        <p:spPr>
          <a:xfrm>
            <a:off x="1294298" y="34202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Technology Used</a:t>
            </a:r>
            <a:endParaRPr sz="1800">
              <a:solidFill>
                <a:schemeClr val="lt1"/>
              </a:solidFill>
              <a:latin typeface="Average"/>
              <a:ea typeface="Average"/>
              <a:cs typeface="Average"/>
              <a:sym typeface="Average"/>
            </a:endParaRPr>
          </a:p>
        </p:txBody>
      </p:sp>
      <p:sp>
        <p:nvSpPr>
          <p:cNvPr id="241" name="Google Shape;241;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Diagrams</a:t>
            </a:r>
            <a:endParaRPr sz="1800">
              <a:solidFill>
                <a:schemeClr val="lt1"/>
              </a:solidFill>
              <a:latin typeface="Average"/>
              <a:ea typeface="Average"/>
              <a:cs typeface="Average"/>
              <a:sym typeface="Average"/>
            </a:endParaRPr>
          </a:p>
        </p:txBody>
      </p:sp>
      <p:sp>
        <p:nvSpPr>
          <p:cNvPr id="242" name="Google Shape;242;p18"/>
          <p:cNvSpPr txBox="1"/>
          <p:nvPr/>
        </p:nvSpPr>
        <p:spPr>
          <a:xfrm>
            <a:off x="1294298" y="40298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Screenshots</a:t>
            </a:r>
            <a:endParaRPr sz="1800">
              <a:solidFill>
                <a:schemeClr val="lt1"/>
              </a:solidFill>
              <a:latin typeface="Average"/>
              <a:ea typeface="Average"/>
              <a:cs typeface="Average"/>
              <a:sym typeface="Average"/>
            </a:endParaRPr>
          </a:p>
        </p:txBody>
      </p:sp>
      <p:sp>
        <p:nvSpPr>
          <p:cNvPr id="243" name="Google Shape;243;p18"/>
          <p:cNvSpPr txBox="1"/>
          <p:nvPr/>
        </p:nvSpPr>
        <p:spPr>
          <a:xfrm>
            <a:off x="1294298" y="43346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Conclusions</a:t>
            </a:r>
            <a:endParaRPr sz="1800">
              <a:solidFill>
                <a:schemeClr val="lt1"/>
              </a:solidFill>
              <a:latin typeface="Average"/>
              <a:ea typeface="Average"/>
              <a:cs typeface="Average"/>
              <a:sym typeface="Average"/>
            </a:endParaRPr>
          </a:p>
        </p:txBody>
      </p:sp>
      <p:sp>
        <p:nvSpPr>
          <p:cNvPr id="244" name="Google Shape;244;p18"/>
          <p:cNvSpPr txBox="1"/>
          <p:nvPr/>
        </p:nvSpPr>
        <p:spPr>
          <a:xfrm>
            <a:off x="1294298" y="46394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References</a:t>
            </a:r>
            <a:endParaRPr sz="1800">
              <a:solidFill>
                <a:schemeClr val="lt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50" name="Google Shape;25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ivvic"/>
                <a:ea typeface="Livvic"/>
                <a:cs typeface="Livvic"/>
                <a:sym typeface="Livvic"/>
              </a:rPr>
              <a:t>We are going to work on a project where we will be developing a combination of a website and an android application that will allow its users to share and learn the cooking recipes of various cuisines they want to learn. Talking about more on our project it provides different functionalities to its user. </a:t>
            </a:r>
            <a:endParaRPr>
              <a:latin typeface="Livvic"/>
              <a:ea typeface="Livvic"/>
              <a:cs typeface="Livvic"/>
              <a:sym typeface="Livvic"/>
            </a:endParaRPr>
          </a:p>
          <a:p>
            <a:pPr indent="0" lvl="0" marL="0" rtl="0" algn="l">
              <a:spcBef>
                <a:spcPts val="1600"/>
              </a:spcBef>
              <a:spcAft>
                <a:spcPts val="1600"/>
              </a:spcAft>
              <a:buNone/>
            </a:pPr>
            <a:r>
              <a:rPr lang="en-GB">
                <a:latin typeface="Livvic"/>
                <a:ea typeface="Livvic"/>
                <a:cs typeface="Livvic"/>
                <a:sym typeface="Livvic"/>
              </a:rPr>
              <a:t>The users along with adding their recipes, choosing between some random ones to try out, or picking the best of the day can also add his/her recipe to the fray making it available to the world to try out.  The technologies that are being used in this project or for the development of this project are Flutter (Dart based cross-platform development framework used to develop smartphone applications)with Firebase cloud service provider as database, user authenticator, and providing hosting for the website is going to be used for the backend.</a:t>
            </a:r>
            <a:endParaRPr>
              <a:latin typeface="Livvic"/>
              <a:ea typeface="Livvic"/>
              <a:cs typeface="Livvic"/>
              <a:sym typeface="Livv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Abstract</a:t>
            </a:r>
            <a:endParaRPr/>
          </a:p>
        </p:txBody>
      </p:sp>
      <p:sp>
        <p:nvSpPr>
          <p:cNvPr id="256" name="Google Shape;256;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Livvic"/>
                <a:ea typeface="Livvic"/>
                <a:cs typeface="Livvic"/>
                <a:sym typeface="Livvic"/>
              </a:rPr>
              <a:t>This project is related to the development of an android application and website where we are going to allow the users to view all different types of recipes as well as share their own with the world without having to go through the hassle of browsing through a lot of different type of websites for a different type of cuisines and wasting time.</a:t>
            </a:r>
            <a:endParaRPr sz="1400">
              <a:latin typeface="Livvic"/>
              <a:ea typeface="Livvic"/>
              <a:cs typeface="Livvic"/>
              <a:sym typeface="Livvic"/>
            </a:endParaRPr>
          </a:p>
          <a:p>
            <a:pPr indent="0" lvl="0" marL="0" rtl="0" algn="l">
              <a:spcBef>
                <a:spcPts val="1600"/>
              </a:spcBef>
              <a:spcAft>
                <a:spcPts val="1600"/>
              </a:spcAft>
              <a:buNone/>
            </a:pPr>
            <a:r>
              <a:rPr lang="en-GB" sz="1400">
                <a:latin typeface="Livvic"/>
                <a:ea typeface="Livvic"/>
                <a:cs typeface="Livvic"/>
                <a:sym typeface="Livvic"/>
              </a:rPr>
              <a:t> This project is based on various technologies that include the cross-platform framework FLUTTER for the android application part while also making use of HTML, CSS, and JavaScript for the web part. For the backend, we are using Firebase, a cloud service provider by Google, and is used as BaaS(Background As A Service) in our project. Firebase is also used for other purposes such as hosting of the website, authentication, and Data Storage.</a:t>
            </a:r>
            <a:endParaRPr sz="1400">
              <a:latin typeface="Livvic"/>
              <a:ea typeface="Livvic"/>
              <a:cs typeface="Livvic"/>
              <a:sym typeface="Livv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endParaRPr/>
          </a:p>
        </p:txBody>
      </p:sp>
      <p:sp>
        <p:nvSpPr>
          <p:cNvPr id="262" name="Google Shape;262;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Livvic"/>
                <a:ea typeface="Livvic"/>
                <a:cs typeface="Livvic"/>
                <a:sym typeface="Livvic"/>
              </a:rPr>
              <a:t>Objectives are important; they play a vital role in project completion as they lead to the desired output. While working on a project the objectives should be made clear so that at the end you can have an idea that what you were looking for is achieved or not.</a:t>
            </a:r>
            <a:endParaRPr sz="1400">
              <a:latin typeface="Livvic"/>
              <a:ea typeface="Livvic"/>
              <a:cs typeface="Livvic"/>
              <a:sym typeface="Livvic"/>
            </a:endParaRPr>
          </a:p>
          <a:p>
            <a:pPr indent="0" lvl="0" marL="0" rtl="0" algn="l">
              <a:spcBef>
                <a:spcPts val="1600"/>
              </a:spcBef>
              <a:spcAft>
                <a:spcPts val="0"/>
              </a:spcAft>
              <a:buNone/>
            </a:pPr>
            <a:r>
              <a:rPr lang="en-GB" sz="1400">
                <a:latin typeface="Livvic"/>
                <a:ea typeface="Livvic"/>
                <a:cs typeface="Livvic"/>
                <a:sym typeface="Livvic"/>
              </a:rPr>
              <a:t> What we are looking at as an objective in this project is that the user that comes to our platform must feel comfortable with its environment first of all.</a:t>
            </a:r>
            <a:endParaRPr sz="1400">
              <a:latin typeface="Livvic"/>
              <a:ea typeface="Livvic"/>
              <a:cs typeface="Livvic"/>
              <a:sym typeface="Livvic"/>
            </a:endParaRPr>
          </a:p>
          <a:p>
            <a:pPr indent="0" lvl="0" marL="0" rtl="0" algn="l">
              <a:spcBef>
                <a:spcPts val="1600"/>
              </a:spcBef>
              <a:spcAft>
                <a:spcPts val="1600"/>
              </a:spcAft>
              <a:buNone/>
            </a:pPr>
            <a:r>
              <a:rPr lang="en-GB" sz="1400">
                <a:latin typeface="Livvic"/>
                <a:ea typeface="Livvic"/>
                <a:cs typeface="Livvic"/>
                <a:sym typeface="Livvic"/>
              </a:rPr>
              <a:t> Then the features or the functionalities that are going to be made available for our users must be not too hard to understand. All these factors are going to play an important role when we are looking for a platform that is easy to use.</a:t>
            </a:r>
            <a:endParaRPr sz="1400">
              <a:latin typeface="Livvic"/>
              <a:ea typeface="Livvic"/>
              <a:cs typeface="Livvic"/>
              <a:sym typeface="Livv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Members</a:t>
            </a:r>
            <a:endParaRPr/>
          </a:p>
        </p:txBody>
      </p:sp>
      <p:sp>
        <p:nvSpPr>
          <p:cNvPr id="268" name="Google Shape;268;p22"/>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9" name="Google Shape;269;p22"/>
          <p:cNvSpPr txBox="1"/>
          <p:nvPr>
            <p:ph idx="1" type="body"/>
          </p:nvPr>
        </p:nvSpPr>
        <p:spPr>
          <a:xfrm>
            <a:off x="2030400" y="1743675"/>
            <a:ext cx="58773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Vivek Sharma</a:t>
            </a:r>
            <a:endParaRPr>
              <a:solidFill>
                <a:srgbClr val="FFFFFF"/>
              </a:solidFill>
            </a:endParaRPr>
          </a:p>
          <a:p>
            <a:pPr indent="0" lvl="0" marL="0" rtl="0" algn="l">
              <a:spcBef>
                <a:spcPts val="1600"/>
              </a:spcBef>
              <a:spcAft>
                <a:spcPts val="1600"/>
              </a:spcAft>
              <a:buNone/>
            </a:pPr>
            <a:r>
              <a:rPr lang="en-GB">
                <a:solidFill>
                  <a:srgbClr val="FFFFFF"/>
                </a:solidFill>
              </a:rPr>
              <a:t>181500820</a:t>
            </a:r>
            <a:endParaRPr>
              <a:solidFill>
                <a:srgbClr val="FFFFFF"/>
              </a:solidFill>
            </a:endParaRPr>
          </a:p>
        </p:txBody>
      </p:sp>
      <p:sp>
        <p:nvSpPr>
          <p:cNvPr id="270" name="Google Shape;270;p2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1" name="Google Shape;271;p22"/>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Akarsh Singh Gangwar</a:t>
            </a:r>
            <a:endParaRPr>
              <a:solidFill>
                <a:srgbClr val="FFFFFF"/>
              </a:solidFill>
            </a:endParaRPr>
          </a:p>
          <a:p>
            <a:pPr indent="0" lvl="0" marL="0" rtl="0" algn="l">
              <a:spcBef>
                <a:spcPts val="1600"/>
              </a:spcBef>
              <a:spcAft>
                <a:spcPts val="1600"/>
              </a:spcAft>
              <a:buNone/>
            </a:pPr>
            <a:r>
              <a:rPr lang="en-GB">
                <a:solidFill>
                  <a:srgbClr val="FFFFFF"/>
                </a:solidFill>
              </a:rPr>
              <a:t>18150055</a:t>
            </a:r>
            <a:endParaRPr>
              <a:solidFill>
                <a:srgbClr val="FFFFFF"/>
              </a:solidFill>
            </a:endParaRPr>
          </a:p>
        </p:txBody>
      </p:sp>
      <p:sp>
        <p:nvSpPr>
          <p:cNvPr id="272" name="Google Shape;272;p2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73" name="Google Shape;273;p22"/>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Rushtam Singh</a:t>
            </a:r>
            <a:endParaRPr>
              <a:solidFill>
                <a:srgbClr val="FFFFFF"/>
              </a:solidFill>
            </a:endParaRPr>
          </a:p>
          <a:p>
            <a:pPr indent="0" lvl="0" marL="0" rtl="0" algn="l">
              <a:spcBef>
                <a:spcPts val="1600"/>
              </a:spcBef>
              <a:spcAft>
                <a:spcPts val="1600"/>
              </a:spcAft>
              <a:buNone/>
            </a:pPr>
            <a:r>
              <a:rPr lang="en-GB">
                <a:solidFill>
                  <a:srgbClr val="FFFFFF"/>
                </a:solidFill>
              </a:rPr>
              <a:t>181500597</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a:t>
            </a:r>
            <a:endParaRPr/>
          </a:p>
        </p:txBody>
      </p:sp>
      <p:sp>
        <p:nvSpPr>
          <p:cNvPr id="279" name="Google Shape;279;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latin typeface="Livvic"/>
                <a:ea typeface="Livvic"/>
                <a:cs typeface="Livvic"/>
                <a:sym typeface="Livvic"/>
              </a:rPr>
              <a:t>It is my pleasure to acknowledge the assistance of Mr. Anand Prakash Gupta without his guidance this project would not have been possible. First and foremost, I would like to express our gratitude to Mr. Anand Prakash Gupta My project guide, for providing invaluable Encouragement, guidance, and assistance. After doing this project I can confidently say that this experience has not only enriched me with technical knowledge but also has unparsed the maturity of thought and vision.</a:t>
            </a:r>
            <a:endParaRPr sz="1600">
              <a:latin typeface="Livvic"/>
              <a:ea typeface="Livvic"/>
              <a:cs typeface="Livvic"/>
              <a:sym typeface="Livvic"/>
            </a:endParaRPr>
          </a:p>
          <a:p>
            <a:pPr indent="0" lvl="0" marL="0" rtl="0" algn="l">
              <a:lnSpc>
                <a:spcPct val="100000"/>
              </a:lnSpc>
              <a:spcBef>
                <a:spcPts val="1600"/>
              </a:spcBef>
              <a:spcAft>
                <a:spcPts val="1600"/>
              </a:spcAft>
              <a:buNone/>
            </a:pPr>
            <a:r>
              <a:rPr lang="en-GB" sz="1600">
                <a:latin typeface="Livvic"/>
                <a:ea typeface="Livvic"/>
                <a:cs typeface="Livvic"/>
                <a:sym typeface="Livvic"/>
              </a:rPr>
              <a:t>The attributes required being a successful professional.</a:t>
            </a:r>
            <a:endParaRPr sz="1600">
              <a:latin typeface="Livvic"/>
              <a:ea typeface="Livvic"/>
              <a:cs typeface="Livvic"/>
              <a:sym typeface="Livv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Technology Used</a:t>
            </a:r>
            <a:endParaRPr/>
          </a:p>
        </p:txBody>
      </p:sp>
      <p:sp>
        <p:nvSpPr>
          <p:cNvPr id="285" name="Google Shape;285;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GB" sz="1500">
                <a:latin typeface="Livvic"/>
                <a:ea typeface="Livvic"/>
                <a:cs typeface="Livvic"/>
                <a:sym typeface="Livvic"/>
              </a:rPr>
              <a:t>This project is based on various technologies that include the cross-platform framework FLUTTER for the android application part while also making use of HTML, CSS, and JavaScript for the web part. For the backend, we are using Firebase, a cloud service provider by Google, and is used as BaaS(Background As A Service) in our project. Firebase is also used for other purposes such as hosting of the website, authentication, and Data Storage.</a:t>
            </a:r>
            <a:endParaRPr sz="1500">
              <a:latin typeface="Livvic"/>
              <a:ea typeface="Livvic"/>
              <a:cs typeface="Livvic"/>
              <a:sym typeface="Livv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Diagrams -- Use Case Diagram</a:t>
            </a:r>
            <a:endParaRPr/>
          </a:p>
        </p:txBody>
      </p:sp>
      <p:pic>
        <p:nvPicPr>
          <p:cNvPr id="291" name="Google Shape;291;p25"/>
          <p:cNvPicPr preferRelativeResize="0"/>
          <p:nvPr/>
        </p:nvPicPr>
        <p:blipFill>
          <a:blip r:embed="rId3">
            <a:alphaModFix/>
          </a:blip>
          <a:stretch>
            <a:fillRect/>
          </a:stretch>
        </p:blipFill>
        <p:spPr>
          <a:xfrm>
            <a:off x="1881875" y="1307850"/>
            <a:ext cx="6619500" cy="38356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